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852" autoAdjust="0"/>
    <p:restoredTop sz="95169" autoAdjust="0"/>
  </p:normalViewPr>
  <p:slideViewPr>
    <p:cSldViewPr>
      <p:cViewPr>
        <p:scale>
          <a:sx n="71" d="100"/>
          <a:sy n="71" d="100"/>
        </p:scale>
        <p:origin x="-918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127BC-1C27-42E2-9A51-16529580473A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B81E5-0F90-413D-B972-41EA00003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987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B81E5-0F90-413D-B972-41EA000037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85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B81E5-0F90-413D-B972-41EA0000377D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927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B81E5-0F90-413D-B972-41EA0000377D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882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B81E5-0F90-413D-B972-41EA0000377D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243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B81E5-0F90-413D-B972-41EA0000377D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84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B81E5-0F90-413D-B972-41EA0000377D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731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B81E5-0F90-413D-B972-41EA0000377D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088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B81E5-0F90-413D-B972-41EA0000377D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508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1188-B388-4980-8185-D5FFE61BECE9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2FD3-C7C7-4F9C-9B1C-2E7B4DBB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89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1188-B388-4980-8185-D5FFE61BECE9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2FD3-C7C7-4F9C-9B1C-2E7B4DBB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9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1188-B388-4980-8185-D5FFE61BECE9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2FD3-C7C7-4F9C-9B1C-2E7B4DBB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5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1188-B388-4980-8185-D5FFE61BECE9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2FD3-C7C7-4F9C-9B1C-2E7B4DBB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24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1188-B388-4980-8185-D5FFE61BECE9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2FD3-C7C7-4F9C-9B1C-2E7B4DBB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77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1188-B388-4980-8185-D5FFE61BECE9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2FD3-C7C7-4F9C-9B1C-2E7B4DBB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53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1188-B388-4980-8185-D5FFE61BECE9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2FD3-C7C7-4F9C-9B1C-2E7B4DBB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6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1188-B388-4980-8185-D5FFE61BECE9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2FD3-C7C7-4F9C-9B1C-2E7B4DBB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39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1188-B388-4980-8185-D5FFE61BECE9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2FD3-C7C7-4F9C-9B1C-2E7B4DBB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78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1188-B388-4980-8185-D5FFE61BECE9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2FD3-C7C7-4F9C-9B1C-2E7B4DBB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12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1188-B388-4980-8185-D5FFE61BECE9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2FD3-C7C7-4F9C-9B1C-2E7B4DBB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6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C1188-B388-4980-8185-D5FFE61BECE9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82FD3-C7C7-4F9C-9B1C-2E7B4DBB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23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10" Type="http://schemas.openxmlformats.org/officeDocument/2006/relationships/image" Target="../media/image3.png"/><Relationship Id="rId4" Type="http://schemas.openxmlformats.org/officeDocument/2006/relationships/image" Target="../media/image6.jp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600" u="sng" dirty="0"/>
              <a:t>Vernier </a:t>
            </a:r>
            <a:r>
              <a:rPr lang="en-US" sz="6600" u="sng" dirty="0" smtClean="0"/>
              <a:t>Caliper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2479158"/>
            <a:ext cx="78839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 Vernier caliper is a device to measure the size of small objects of the size</a:t>
            </a:r>
          </a:p>
          <a:p>
            <a:r>
              <a:rPr lang="en-US" sz="2000" dirty="0"/>
              <a:t>r</a:t>
            </a:r>
            <a:r>
              <a:rPr lang="en-US" sz="2000" dirty="0" smtClean="0"/>
              <a:t>anging from a few millimeters to a few centimeters.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3682335"/>
            <a:ext cx="85529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This is  one of the first few instruments  science students  start  using in the lab.  </a:t>
            </a:r>
          </a:p>
          <a:p>
            <a:r>
              <a:rPr lang="en-US" sz="2000" dirty="0" smtClean="0"/>
              <a:t>This video is for these students to enable understanding the basic principles.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4203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4" y="980728"/>
            <a:ext cx="8318500" cy="349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34" y="4365104"/>
            <a:ext cx="912320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 Suppose it is required to measure the width of a square. With a ruler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 we find that  the width is greater than 2.5 cm but </a:t>
            </a:r>
            <a:r>
              <a:rPr lang="en-US" sz="2400" smtClean="0">
                <a:solidFill>
                  <a:prstClr val="black"/>
                </a:solidFill>
              </a:rPr>
              <a:t>less than </a:t>
            </a:r>
            <a:r>
              <a:rPr lang="en-US" sz="2400" dirty="0" smtClean="0">
                <a:solidFill>
                  <a:prstClr val="black"/>
                </a:solidFill>
              </a:rPr>
              <a:t>2.6 cm. In 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 order to improve the accuracy of measurement, Pierre Vernier of 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 France in 1631 </a:t>
            </a:r>
            <a:r>
              <a:rPr lang="en-GB" sz="2400" dirty="0" smtClean="0">
                <a:solidFill>
                  <a:prstClr val="black"/>
                </a:solidFill>
              </a:rPr>
              <a:t>introduced an additional sliding scale to the main scale. 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 This unit called Vernier caliper dramatically yet in a simple manner 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 improved the accuracy of measurement by at least a factor of 10. 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1884" y="339100"/>
            <a:ext cx="7681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u="sng" dirty="0" smtClean="0">
                <a:solidFill>
                  <a:prstClr val="black"/>
                </a:solidFill>
              </a:rPr>
              <a:t>Limitation of measuring the size with a ruler</a:t>
            </a:r>
            <a:endParaRPr lang="en-US" sz="3200" u="sng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2858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6512" y="262204"/>
            <a:ext cx="9397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</a:rPr>
              <a:t>The components of the Vernier </a:t>
            </a:r>
            <a:r>
              <a:rPr lang="en-GB" sz="2800" dirty="0" err="1" smtClean="0">
                <a:solidFill>
                  <a:prstClr val="black"/>
                </a:solidFill>
              </a:rPr>
              <a:t>caliper</a:t>
            </a:r>
            <a:r>
              <a:rPr lang="en-GB" sz="2800" dirty="0" smtClean="0">
                <a:solidFill>
                  <a:prstClr val="black"/>
                </a:solidFill>
              </a:rPr>
              <a:t> are shown in the figure. </a:t>
            </a:r>
            <a:endParaRPr lang="en-US" sz="2800" dirty="0">
              <a:solidFill>
                <a:prstClr val="black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7504" y="1052736"/>
            <a:ext cx="8712000" cy="4860000"/>
            <a:chOff x="323528" y="1412776"/>
            <a:chExt cx="7829311" cy="4320480"/>
          </a:xfrm>
        </p:grpSpPr>
        <p:sp>
          <p:nvSpPr>
            <p:cNvPr id="12" name="TextBox 11"/>
            <p:cNvSpPr txBox="1"/>
            <p:nvPr/>
          </p:nvSpPr>
          <p:spPr>
            <a:xfrm>
              <a:off x="323528" y="1412776"/>
              <a:ext cx="13588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prstClr val="black"/>
                  </a:solidFill>
                </a:rPr>
                <a:t>Upper jaws</a:t>
              </a:r>
              <a:endParaRPr lang="en-US" sz="2000" dirty="0">
                <a:solidFill>
                  <a:prstClr val="black"/>
                </a:solidFill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375975" y="1801360"/>
              <a:ext cx="7776864" cy="3931896"/>
              <a:chOff x="375975" y="1801360"/>
              <a:chExt cx="7776864" cy="3931896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877" b="10129"/>
              <a:stretch/>
            </p:blipFill>
            <p:spPr>
              <a:xfrm>
                <a:off x="375975" y="1805542"/>
                <a:ext cx="7776864" cy="3927714"/>
              </a:xfrm>
              <a:prstGeom prst="rect">
                <a:avLst/>
              </a:prstGeom>
              <a:ln>
                <a:solidFill>
                  <a:srgbClr val="92D050"/>
                </a:solidFill>
              </a:ln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4759583" y="1988840"/>
                <a:ext cx="19006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solidFill>
                      <a:prstClr val="black"/>
                    </a:solidFill>
                  </a:rPr>
                  <a:t>Fixed Main scale</a:t>
                </a:r>
                <a:endParaRPr lang="en-US" sz="2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Down Arrow 8"/>
              <p:cNvSpPr/>
              <p:nvPr/>
            </p:nvSpPr>
            <p:spPr>
              <a:xfrm>
                <a:off x="5263639" y="2348880"/>
                <a:ext cx="45719" cy="648000"/>
              </a:xfrm>
              <a:prstGeom prst="downArrow">
                <a:avLst/>
              </a:prstGeom>
              <a:solidFill>
                <a:schemeClr val="accent2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511660" y="4347434"/>
                <a:ext cx="226812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solidFill>
                      <a:prstClr val="black"/>
                    </a:solidFill>
                  </a:rPr>
                  <a:t>Sliding </a:t>
                </a:r>
                <a:r>
                  <a:rPr lang="en-US" sz="2000" dirty="0">
                    <a:solidFill>
                      <a:prstClr val="black"/>
                    </a:solidFill>
                  </a:rPr>
                  <a:t>V</a:t>
                </a:r>
                <a:r>
                  <a:rPr lang="en-US" sz="2000" dirty="0" smtClean="0">
                    <a:solidFill>
                      <a:prstClr val="black"/>
                    </a:solidFill>
                  </a:rPr>
                  <a:t>ernier scale</a:t>
                </a:r>
                <a:endParaRPr lang="en-US" sz="2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Up Arrow 10"/>
              <p:cNvSpPr/>
              <p:nvPr/>
            </p:nvSpPr>
            <p:spPr>
              <a:xfrm rot="18600000">
                <a:off x="1926460" y="3629255"/>
                <a:ext cx="72008" cy="1300604"/>
              </a:xfrm>
              <a:prstGeom prst="upArrow">
                <a:avLst/>
              </a:prstGeom>
              <a:solidFill>
                <a:schemeClr val="accent2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368142" y="5286265"/>
                <a:ext cx="12312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prstClr val="black"/>
                    </a:solidFill>
                  </a:rPr>
                  <a:t>Lower jaws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447215" y="1801360"/>
                <a:ext cx="19461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solidFill>
                      <a:prstClr val="black"/>
                    </a:solidFill>
                  </a:rPr>
                  <a:t>Tightening screw</a:t>
                </a:r>
                <a:endParaRPr lang="en-US" sz="2000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190292" y="6053226"/>
            <a:ext cx="8846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When the jaws are closed the zero of the main scale and the Vernier scale coincide.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2238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50" y="-334913"/>
            <a:ext cx="6991350" cy="47720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5085184"/>
            <a:ext cx="21607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prstClr val="black"/>
                </a:solidFill>
              </a:rPr>
              <a:t>The object is kept</a:t>
            </a:r>
          </a:p>
          <a:p>
            <a:r>
              <a:rPr lang="en-GB" sz="2000" dirty="0" smtClean="0">
                <a:solidFill>
                  <a:prstClr val="black"/>
                </a:solidFill>
              </a:rPr>
              <a:t>between the lower</a:t>
            </a:r>
          </a:p>
          <a:p>
            <a:r>
              <a:rPr lang="en-GB" sz="2000" dirty="0">
                <a:solidFill>
                  <a:prstClr val="black"/>
                </a:solidFill>
              </a:rPr>
              <a:t>j</a:t>
            </a:r>
            <a:r>
              <a:rPr lang="en-GB" sz="2000" dirty="0" smtClean="0">
                <a:solidFill>
                  <a:prstClr val="black"/>
                </a:solidFill>
              </a:rPr>
              <a:t>aws for 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outer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diameter/size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29989" y="2679487"/>
            <a:ext cx="359547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To measure the Inner diameter</a:t>
            </a:r>
          </a:p>
          <a:p>
            <a:r>
              <a:rPr lang="en-GB" sz="2000" dirty="0">
                <a:solidFill>
                  <a:prstClr val="black"/>
                </a:solidFill>
              </a:rPr>
              <a:t>t</a:t>
            </a:r>
            <a:r>
              <a:rPr lang="en-GB" sz="2000" dirty="0" smtClean="0">
                <a:solidFill>
                  <a:prstClr val="black"/>
                </a:solidFill>
              </a:rPr>
              <a:t>he object is placed between the</a:t>
            </a:r>
          </a:p>
          <a:p>
            <a:r>
              <a:rPr lang="en-GB" sz="2000" dirty="0" smtClean="0">
                <a:solidFill>
                  <a:prstClr val="black"/>
                </a:solidFill>
              </a:rPr>
              <a:t>upper jaws</a:t>
            </a: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7" t="21773" r="60664" b="15435"/>
          <a:stretch/>
        </p:blipFill>
        <p:spPr>
          <a:xfrm>
            <a:off x="3111587" y="3789040"/>
            <a:ext cx="2180493" cy="29964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9" t="21184" r="64689" b="15435"/>
          <a:stretch/>
        </p:blipFill>
        <p:spPr>
          <a:xfrm>
            <a:off x="5508104" y="3717032"/>
            <a:ext cx="1871003" cy="30245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87613" y="176281"/>
            <a:ext cx="5928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One of the jaws is movable to accommodate the object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6256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" t="30344" r="77782" b="44423"/>
          <a:stretch/>
        </p:blipFill>
        <p:spPr>
          <a:xfrm>
            <a:off x="251520" y="852474"/>
            <a:ext cx="2931886" cy="2792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7864" y="1412776"/>
            <a:ext cx="57473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</a:rPr>
              <a:t>10  Div. of  </a:t>
            </a:r>
            <a:r>
              <a:rPr lang="en-US" sz="2000" dirty="0">
                <a:solidFill>
                  <a:prstClr val="black"/>
                </a:solidFill>
              </a:rPr>
              <a:t>V</a:t>
            </a:r>
            <a:r>
              <a:rPr lang="en-US" sz="2000" dirty="0" smtClean="0">
                <a:solidFill>
                  <a:prstClr val="black"/>
                </a:solidFill>
              </a:rPr>
              <a:t>ernier  scale (V) = 9 Div. of main scale (M)</a:t>
            </a:r>
            <a:endParaRPr lang="en-US" sz="20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91880" y="1700808"/>
                <a:ext cx="5707396" cy="7480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prstClr val="black"/>
                    </a:solidFill>
                  </a:rPr>
                  <a:t>V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9 </m:t>
                        </m:r>
                      </m:num>
                      <m:den>
                        <m: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10</m:t>
                        </m:r>
                      </m:den>
                    </m:f>
                    <m:r>
                      <a:rPr lang="en-US" sz="2000" i="1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  <m:r>
                      <a:rPr lang="en-US" sz="2000" i="1" smtClean="0">
                        <a:solidFill>
                          <a:prstClr val="black"/>
                        </a:solidFill>
                        <a:latin typeface="Cambria Math"/>
                      </a:rPr>
                      <m:t>𝑀</m:t>
                    </m:r>
                  </m:oMath>
                </a14:m>
                <a:r>
                  <a:rPr lang="en-US" sz="2000" dirty="0" smtClean="0">
                    <a:solidFill>
                      <a:prstClr val="black"/>
                    </a:solidFill>
                  </a:rPr>
                  <a:t>                                                                 </a:t>
                </a:r>
                <a:r>
                  <a:rPr lang="en-US" sz="2000" b="1" dirty="0" smtClean="0">
                    <a:solidFill>
                      <a:srgbClr val="4BACC6">
                        <a:lumMod val="60000"/>
                        <a:lumOff val="40000"/>
                      </a:srgbClr>
                    </a:solidFill>
                  </a:rPr>
                  <a:t>Eq.( 1</a:t>
                </a:r>
                <a:r>
                  <a:rPr lang="en-US" b="1" dirty="0" smtClean="0">
                    <a:solidFill>
                      <a:srgbClr val="4BACC6">
                        <a:lumMod val="60000"/>
                        <a:lumOff val="40000"/>
                      </a:srgbClr>
                    </a:solidFill>
                  </a:rPr>
                  <a:t>)</a:t>
                </a:r>
                <a:endParaRPr lang="en-US" b="1" dirty="0">
                  <a:solidFill>
                    <a:srgbClr val="4BACC6">
                      <a:lumMod val="60000"/>
                      <a:lumOff val="40000"/>
                    </a:srgb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1700808"/>
                <a:ext cx="5707396" cy="748090"/>
              </a:xfrm>
              <a:prstGeom prst="rect">
                <a:avLst/>
              </a:prstGeom>
              <a:blipFill rotWithShape="1">
                <a:blip r:embed="rId9"/>
                <a:stretch>
                  <a:fillRect l="-1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183406" y="3140968"/>
            <a:ext cx="60058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</a:rPr>
              <a:t>The least count (LC)  of a </a:t>
            </a:r>
            <a:r>
              <a:rPr lang="en-US" sz="2000" dirty="0">
                <a:solidFill>
                  <a:prstClr val="black"/>
                </a:solidFill>
              </a:rPr>
              <a:t>V</a:t>
            </a:r>
            <a:r>
              <a:rPr lang="en-US" sz="2000" dirty="0" smtClean="0">
                <a:solidFill>
                  <a:prstClr val="black"/>
                </a:solidFill>
              </a:rPr>
              <a:t>ernier caliper is defined  as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</a:rPr>
              <a:t>     = 1 main scale division – 1 </a:t>
            </a:r>
            <a:r>
              <a:rPr lang="en-US" sz="2000" dirty="0">
                <a:solidFill>
                  <a:prstClr val="black"/>
                </a:solidFill>
              </a:rPr>
              <a:t>V</a:t>
            </a:r>
            <a:r>
              <a:rPr lang="en-US" sz="2000" dirty="0" smtClean="0">
                <a:solidFill>
                  <a:prstClr val="black"/>
                </a:solidFill>
              </a:rPr>
              <a:t>ernier scale division          </a:t>
            </a:r>
            <a:endParaRPr lang="en-US" sz="2000" dirty="0" smtClean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</a:rPr>
              <a:t>     =  M – V   = 0.01 cm</a:t>
            </a:r>
            <a:r>
              <a:rPr lang="en-US" sz="2000" dirty="0" smtClean="0">
                <a:solidFill>
                  <a:srgbClr val="4BACC6">
                    <a:lumMod val="60000"/>
                    <a:lumOff val="40000"/>
                  </a:srgbClr>
                </a:solidFill>
              </a:rPr>
              <a:t>                                              </a:t>
            </a:r>
            <a:r>
              <a:rPr lang="en-US" sz="2000" b="1" dirty="0" smtClean="0">
                <a:solidFill>
                  <a:srgbClr val="4BACC6">
                    <a:lumMod val="60000"/>
                    <a:lumOff val="40000"/>
                  </a:srgbClr>
                </a:solidFill>
              </a:rPr>
              <a:t>Eq. (2)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91880" y="2276872"/>
            <a:ext cx="17091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</a:rPr>
              <a:t>As  M = 0.1 cm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</a:rPr>
              <a:t>V = 0.09 </a:t>
            </a:r>
            <a:r>
              <a:rPr lang="en-US" sz="2000" dirty="0">
                <a:solidFill>
                  <a:prstClr val="black"/>
                </a:solidFill>
              </a:rPr>
              <a:t>c</a:t>
            </a:r>
            <a:r>
              <a:rPr lang="en-US" sz="2000" dirty="0" smtClean="0">
                <a:solidFill>
                  <a:prstClr val="black"/>
                </a:solidFill>
              </a:rPr>
              <a:t>m</a:t>
            </a:r>
            <a:endParaRPr lang="en-US" sz="20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48988" y="4519409"/>
                <a:ext cx="8239436" cy="1739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prstClr val="black"/>
                    </a:solidFill>
                  </a:rPr>
                  <a:t>Using Eq.(1)  and Eq.(2)  for  this instrument,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prstClr val="black"/>
                    </a:solidFill>
                  </a:rPr>
                  <a:t>LC  = M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prstClr val="black"/>
                    </a:solidFill>
                  </a:rPr>
                  <a:t> M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𝑀</m:t>
                        </m:r>
                      </m:num>
                      <m:den>
                        <m: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prstClr val="black"/>
                    </a:solidFill>
                  </a:rPr>
                  <a:t> 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𝑉𝑎𝑙𝑢𝑒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𝑜𝑓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𝑜𝑛𝑒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𝑚𝑎𝑖𝑛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𝑠𝑐𝑎𝑙𝑒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 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𝑑𝑖𝑣𝑖𝑠𝑖𝑜𝑛</m:t>
                        </m:r>
                      </m:num>
                      <m:den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𝑁𝑢𝑚𝑏𝑒𝑟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𝑜𝑓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𝑣𝑒𝑟𝑛𝑖𝑒𝑟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𝑠𝑐𝑎𝑙𝑒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𝑑𝑖𝑣𝑖𝑠𝑖𝑜𝑛𝑠</m:t>
                        </m:r>
                      </m:den>
                    </m:f>
                    <m:r>
                      <a:rPr lang="en-US" sz="2000" i="1" smtClean="0">
                        <a:solidFill>
                          <a:prstClr val="black"/>
                        </a:solidFill>
                        <a:latin typeface="Cambria Math"/>
                      </a:rPr>
                      <m:t>            </m:t>
                    </m:r>
                  </m:oMath>
                </a14:m>
                <a:endParaRPr lang="en-US" sz="2000" dirty="0" smtClean="0">
                  <a:solidFill>
                    <a:prstClr val="black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prstClr val="black"/>
                    </a:solidFill>
                  </a:rPr>
                  <a:t>It can be shown that,  for any Vernier caliper this expression for LC is valid. </a:t>
                </a:r>
                <a:endParaRPr lang="en-US" sz="2000" b="1" dirty="0" smtClean="0">
                  <a:solidFill>
                    <a:srgbClr val="4BACC6">
                      <a:lumMod val="60000"/>
                      <a:lumOff val="40000"/>
                    </a:srgb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88" y="4519409"/>
                <a:ext cx="8239436" cy="1739515"/>
              </a:xfrm>
              <a:prstGeom prst="rect">
                <a:avLst/>
              </a:prstGeom>
              <a:blipFill rotWithShape="1">
                <a:blip r:embed="rId10"/>
                <a:stretch>
                  <a:fillRect l="-740" b="-2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5496" y="116632"/>
            <a:ext cx="4402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solidFill>
                  <a:prstClr val="black"/>
                </a:solidFill>
              </a:rPr>
              <a:t>Least count of the </a:t>
            </a:r>
            <a:r>
              <a:rPr lang="en-US" sz="2400" u="sng" dirty="0">
                <a:solidFill>
                  <a:prstClr val="black"/>
                </a:solidFill>
              </a:rPr>
              <a:t>V</a:t>
            </a:r>
            <a:r>
              <a:rPr lang="en-US" sz="2400" u="sng" dirty="0" smtClean="0">
                <a:solidFill>
                  <a:prstClr val="black"/>
                </a:solidFill>
              </a:rPr>
              <a:t>ernier caliper:</a:t>
            </a:r>
            <a:endParaRPr lang="en-US" sz="2400" u="sng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7984" y="-27384"/>
            <a:ext cx="46496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</a:rPr>
              <a:t>The least count depends on the number of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</a:rPr>
              <a:t>divisions  on the </a:t>
            </a:r>
            <a:r>
              <a:rPr lang="en-US" sz="2000" dirty="0">
                <a:solidFill>
                  <a:prstClr val="black"/>
                </a:solidFill>
              </a:rPr>
              <a:t>V</a:t>
            </a:r>
            <a:r>
              <a:rPr lang="en-US" sz="2000" dirty="0" smtClean="0">
                <a:solidFill>
                  <a:prstClr val="black"/>
                </a:solidFill>
              </a:rPr>
              <a:t>ernier scale and the size of each division.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 For the instrument in Fig.: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3608" y="6309320"/>
            <a:ext cx="7635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Note that the definition of least count by Eq. 2 and Eq. 3 are equivalent.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61256" y="5252990"/>
            <a:ext cx="852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4BACC6">
                    <a:lumMod val="60000"/>
                    <a:lumOff val="40000"/>
                  </a:srgbClr>
                </a:solidFill>
              </a:rPr>
              <a:t>Eq. (3)</a:t>
            </a:r>
            <a:endParaRPr lang="en-US" sz="2000" b="1" dirty="0">
              <a:solidFill>
                <a:srgbClr val="4BACC6">
                  <a:lumMod val="60000"/>
                  <a:lumOff val="40000"/>
                </a:srgb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0466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8" t="22363" r="62107" b="15730"/>
          <a:stretch/>
        </p:blipFill>
        <p:spPr>
          <a:xfrm>
            <a:off x="29592" y="192567"/>
            <a:ext cx="4470400" cy="65488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28876" y="57990"/>
            <a:ext cx="4278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u="sng" dirty="0" smtClean="0">
                <a:solidFill>
                  <a:prstClr val="black"/>
                </a:solidFill>
              </a:rPr>
              <a:t>To measure the size of an object:</a:t>
            </a:r>
            <a:endParaRPr lang="en-US" sz="2400" u="sng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56600" y="618129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prstClr val="black"/>
                </a:solidFill>
              </a:rPr>
              <a:t>1. Place the object between the jaws and tighten the screw.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1412776"/>
            <a:ext cx="457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When the jaws were closed, zero of main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scale and </a:t>
            </a:r>
            <a:r>
              <a:rPr lang="en-US" sz="2000" dirty="0">
                <a:solidFill>
                  <a:prstClr val="black"/>
                </a:solidFill>
              </a:rPr>
              <a:t>V</a:t>
            </a:r>
            <a:r>
              <a:rPr lang="en-US" sz="2000" dirty="0" smtClean="0">
                <a:solidFill>
                  <a:prstClr val="black"/>
                </a:solidFill>
              </a:rPr>
              <a:t>ernier scale coincided.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Hence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the size of the object is given by the  new  distance  between these two zero points.</a:t>
            </a:r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92617" y="5733256"/>
            <a:ext cx="57513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</a:rPr>
              <a:t>s</a:t>
            </a:r>
            <a:r>
              <a:rPr lang="en-GB" sz="2000" dirty="0" smtClean="0">
                <a:solidFill>
                  <a:prstClr val="black"/>
                </a:solidFill>
              </a:rPr>
              <a:t>ize = MS reading + (coinciding </a:t>
            </a:r>
            <a:r>
              <a:rPr lang="en-GB" sz="2000" dirty="0">
                <a:solidFill>
                  <a:prstClr val="black"/>
                </a:solidFill>
              </a:rPr>
              <a:t>V</a:t>
            </a:r>
            <a:r>
              <a:rPr lang="en-GB" sz="2000" dirty="0" smtClean="0">
                <a:solidFill>
                  <a:prstClr val="black"/>
                </a:solidFill>
              </a:rPr>
              <a:t>ernier division) X (LC)</a:t>
            </a:r>
          </a:p>
          <a:p>
            <a:r>
              <a:rPr lang="en-GB" sz="2000" dirty="0">
                <a:solidFill>
                  <a:prstClr val="black"/>
                </a:solidFill>
              </a:rPr>
              <a:t> </a:t>
            </a:r>
            <a:r>
              <a:rPr lang="en-GB" sz="2000" dirty="0" smtClean="0">
                <a:solidFill>
                  <a:prstClr val="black"/>
                </a:solidFill>
              </a:rPr>
              <a:t>       = 2.5 + 5 X .01</a:t>
            </a:r>
          </a:p>
          <a:p>
            <a:r>
              <a:rPr lang="en-GB" sz="2000" dirty="0">
                <a:solidFill>
                  <a:prstClr val="black"/>
                </a:solidFill>
              </a:rPr>
              <a:t> </a:t>
            </a:r>
            <a:r>
              <a:rPr lang="en-GB" sz="2000" dirty="0" smtClean="0">
                <a:solidFill>
                  <a:prstClr val="black"/>
                </a:solidFill>
              </a:rPr>
              <a:t>        = 2.55 cm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47864" y="4502487"/>
            <a:ext cx="5684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prstClr val="black"/>
                </a:solidFill>
              </a:rPr>
              <a:t>3. Check which </a:t>
            </a:r>
            <a:r>
              <a:rPr lang="en-GB" sz="2000" dirty="0">
                <a:solidFill>
                  <a:prstClr val="black"/>
                </a:solidFill>
              </a:rPr>
              <a:t>V</a:t>
            </a:r>
            <a:r>
              <a:rPr lang="en-GB" sz="2000" dirty="0" smtClean="0">
                <a:solidFill>
                  <a:prstClr val="black"/>
                </a:solidFill>
              </a:rPr>
              <a:t>ernier division is coinciding with one of the main  scale divisions. In this case 5</a:t>
            </a:r>
            <a:r>
              <a:rPr lang="en-GB" sz="2000" baseline="30000" dirty="0" smtClean="0">
                <a:solidFill>
                  <a:prstClr val="black"/>
                </a:solidFill>
              </a:rPr>
              <a:t>th</a:t>
            </a:r>
            <a:r>
              <a:rPr lang="en-GB" sz="2000" dirty="0" smtClean="0">
                <a:solidFill>
                  <a:prstClr val="black"/>
                </a:solidFill>
              </a:rPr>
              <a:t> division is coinciding with one of the main scale divisions.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3284984"/>
            <a:ext cx="4005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prstClr val="black"/>
                </a:solidFill>
              </a:rPr>
              <a:t>2.  Read the main scale reading (MS) just before the zero of </a:t>
            </a:r>
            <a:r>
              <a:rPr lang="en-GB" sz="2000" dirty="0">
                <a:solidFill>
                  <a:prstClr val="black"/>
                </a:solidFill>
              </a:rPr>
              <a:t>V</a:t>
            </a:r>
            <a:r>
              <a:rPr lang="en-GB" sz="2000" dirty="0" smtClean="0">
                <a:solidFill>
                  <a:prstClr val="black"/>
                </a:solidFill>
              </a:rPr>
              <a:t>ernier scale. </a:t>
            </a:r>
            <a:r>
              <a:rPr lang="en-GB" sz="2000" dirty="0">
                <a:solidFill>
                  <a:prstClr val="black"/>
                </a:solidFill>
              </a:rPr>
              <a:t>I</a:t>
            </a:r>
            <a:r>
              <a:rPr lang="en-GB" sz="2000" dirty="0" smtClean="0">
                <a:solidFill>
                  <a:prstClr val="black"/>
                </a:solidFill>
              </a:rPr>
              <a:t>n this case it is 2.5 cm.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7688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323528" y="496084"/>
            <a:ext cx="6491925" cy="4464000"/>
            <a:chOff x="900000" y="476672"/>
            <a:chExt cx="6491925" cy="4464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5" t="38651" r="67796" b="45081"/>
            <a:stretch/>
          </p:blipFill>
          <p:spPr>
            <a:xfrm>
              <a:off x="900000" y="476672"/>
              <a:ext cx="6491925" cy="4464000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>
              <a:off x="5004048" y="1765713"/>
              <a:ext cx="0" cy="2016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771800" y="1743199"/>
              <a:ext cx="6650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prstClr val="white"/>
                  </a:solidFill>
                </a:rPr>
                <a:t>Size</a:t>
              </a:r>
              <a:endParaRPr 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38984" y="2257708"/>
              <a:ext cx="3930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92D050"/>
                  </a:solidFill>
                </a:rPr>
                <a:t>A</a:t>
              </a:r>
              <a:endParaRPr lang="en-US" sz="2800" dirty="0">
                <a:solidFill>
                  <a:srgbClr val="92D05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15048" y="2113692"/>
              <a:ext cx="3930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92D050"/>
                  </a:solidFill>
                </a:rPr>
                <a:t>B</a:t>
              </a:r>
              <a:endParaRPr lang="en-US" sz="2800" dirty="0">
                <a:solidFill>
                  <a:srgbClr val="92D05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96136" y="1844824"/>
              <a:ext cx="3754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92D050"/>
                  </a:solidFill>
                </a:rPr>
                <a:t>C</a:t>
              </a:r>
              <a:endParaRPr lang="en-US" sz="2800" dirty="0">
                <a:solidFill>
                  <a:srgbClr val="92D05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24128" y="3645024"/>
              <a:ext cx="3593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92D050"/>
                  </a:solidFill>
                </a:rPr>
                <a:t>E</a:t>
              </a:r>
              <a:endParaRPr lang="en-US" sz="2800" dirty="0">
                <a:solidFill>
                  <a:srgbClr val="92D05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0" y="3645024"/>
              <a:ext cx="405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92D050"/>
                  </a:solidFill>
                </a:rPr>
                <a:t>D</a:t>
              </a:r>
            </a:p>
          </p:txBody>
        </p:sp>
        <p:cxnSp>
          <p:nvCxnSpPr>
            <p:cNvPr id="3" name="Straight Arrow Connector 2"/>
            <p:cNvCxnSpPr/>
            <p:nvPr/>
          </p:nvCxnSpPr>
          <p:spPr>
            <a:xfrm>
              <a:off x="4414900" y="2708920"/>
              <a:ext cx="51714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0800000">
              <a:off x="5004048" y="2564904"/>
              <a:ext cx="51714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6779" y="2204864"/>
              <a:ext cx="633413" cy="231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9414" y="4005064"/>
              <a:ext cx="628650" cy="231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2" y="4005064"/>
              <a:ext cx="633413" cy="231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1187624" y="2204864"/>
              <a:ext cx="3593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92D050"/>
                  </a:solidFill>
                </a:rPr>
                <a:t>F</a:t>
              </a:r>
              <a:endParaRPr lang="en-US" sz="2800" dirty="0">
                <a:solidFill>
                  <a:srgbClr val="92D050"/>
                </a:solidFill>
              </a:endParaRPr>
            </a:p>
          </p:txBody>
        </p:sp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259" y="2549153"/>
              <a:ext cx="633413" cy="231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1115616" y="2132856"/>
              <a:ext cx="3888000" cy="0"/>
            </a:xfrm>
            <a:prstGeom prst="straightConnector1">
              <a:avLst/>
            </a:prstGeom>
            <a:ln w="25400">
              <a:solidFill>
                <a:srgbClr val="92D05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179512" y="5157192"/>
            <a:ext cx="3702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Size = FB </a:t>
            </a:r>
            <a:r>
              <a:rPr lang="en-US" sz="2000" dirty="0" smtClean="0">
                <a:solidFill>
                  <a:srgbClr val="FF0000"/>
                </a:solidFill>
              </a:rPr>
              <a:t>= FA + AB </a:t>
            </a:r>
            <a:r>
              <a:rPr lang="en-US" sz="2000" dirty="0" smtClean="0">
                <a:solidFill>
                  <a:prstClr val="black"/>
                </a:solidFill>
              </a:rPr>
              <a:t>= FA + (AC–BC)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9665" y="5661248"/>
            <a:ext cx="71867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=  Main scale reading + (coinciding </a:t>
            </a:r>
            <a:r>
              <a:rPr lang="en-US" sz="2000" dirty="0">
                <a:solidFill>
                  <a:prstClr val="black"/>
                </a:solidFill>
              </a:rPr>
              <a:t>V</a:t>
            </a:r>
            <a:r>
              <a:rPr lang="en-US" sz="2000" dirty="0" smtClean="0">
                <a:solidFill>
                  <a:prstClr val="black"/>
                </a:solidFill>
              </a:rPr>
              <a:t>ernier division)  x (Least count)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17159" y="386908"/>
            <a:ext cx="2226841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The zeros of Main </a:t>
            </a:r>
            <a:endParaRPr lang="en-US" sz="2000" dirty="0" smtClean="0">
              <a:solidFill>
                <a:prstClr val="black"/>
              </a:solidFill>
            </a:endParaRPr>
          </a:p>
          <a:p>
            <a:r>
              <a:rPr lang="en-US" sz="2000" dirty="0" smtClean="0">
                <a:solidFill>
                  <a:prstClr val="black"/>
                </a:solidFill>
              </a:rPr>
              <a:t>and Vernier scales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coincided </a:t>
            </a:r>
            <a:r>
              <a:rPr lang="en-US" sz="2000" dirty="0">
                <a:solidFill>
                  <a:prstClr val="black"/>
                </a:solidFill>
              </a:rPr>
              <a:t>when </a:t>
            </a:r>
            <a:r>
              <a:rPr lang="en-US" sz="2000" dirty="0" smtClean="0">
                <a:solidFill>
                  <a:prstClr val="black"/>
                </a:solidFill>
              </a:rPr>
              <a:t>the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jaws were </a:t>
            </a:r>
            <a:r>
              <a:rPr lang="en-US" sz="2000" dirty="0">
                <a:solidFill>
                  <a:prstClr val="black"/>
                </a:solidFill>
              </a:rPr>
              <a:t>closed.  </a:t>
            </a:r>
            <a:endParaRPr lang="en-US" sz="2000" dirty="0" smtClean="0">
              <a:solidFill>
                <a:prstClr val="black"/>
              </a:solidFill>
            </a:endParaRPr>
          </a:p>
          <a:p>
            <a:endParaRPr lang="en-US" sz="2000" dirty="0" smtClean="0">
              <a:solidFill>
                <a:prstClr val="black"/>
              </a:solidFill>
            </a:endParaRPr>
          </a:p>
          <a:p>
            <a:r>
              <a:rPr lang="en-US" sz="2000" dirty="0" smtClean="0">
                <a:solidFill>
                  <a:prstClr val="black"/>
                </a:solidFill>
              </a:rPr>
              <a:t>With </a:t>
            </a:r>
            <a:r>
              <a:rPr lang="en-US" sz="2000" dirty="0">
                <a:solidFill>
                  <a:prstClr val="black"/>
                </a:solidFill>
              </a:rPr>
              <a:t>the </a:t>
            </a:r>
            <a:r>
              <a:rPr lang="en-US" sz="2000" dirty="0" smtClean="0">
                <a:solidFill>
                  <a:prstClr val="black"/>
                </a:solidFill>
              </a:rPr>
              <a:t>object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between </a:t>
            </a:r>
            <a:r>
              <a:rPr lang="en-US" sz="2000" dirty="0">
                <a:solidFill>
                  <a:prstClr val="black"/>
                </a:solidFill>
              </a:rPr>
              <a:t>the </a:t>
            </a:r>
            <a:r>
              <a:rPr lang="en-US" sz="2000" dirty="0" smtClean="0">
                <a:solidFill>
                  <a:prstClr val="black"/>
                </a:solidFill>
              </a:rPr>
              <a:t>jaws, 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its </a:t>
            </a:r>
            <a:r>
              <a:rPr lang="en-US" sz="2000" dirty="0">
                <a:solidFill>
                  <a:prstClr val="black"/>
                </a:solidFill>
              </a:rPr>
              <a:t>size will be </a:t>
            </a:r>
            <a:r>
              <a:rPr lang="en-US" sz="2000" dirty="0" smtClean="0">
                <a:solidFill>
                  <a:prstClr val="black"/>
                </a:solidFill>
              </a:rPr>
              <a:t>the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new </a:t>
            </a:r>
            <a:r>
              <a:rPr lang="en-US" sz="2000" dirty="0">
                <a:solidFill>
                  <a:prstClr val="black"/>
                </a:solidFill>
              </a:rPr>
              <a:t>distance </a:t>
            </a:r>
            <a:endParaRPr lang="en-US" sz="2000" dirty="0" smtClean="0">
              <a:solidFill>
                <a:prstClr val="black"/>
              </a:solidFill>
            </a:endParaRPr>
          </a:p>
          <a:p>
            <a:r>
              <a:rPr lang="en-US" sz="2000" dirty="0" smtClean="0">
                <a:solidFill>
                  <a:prstClr val="black"/>
                </a:solidFill>
              </a:rPr>
              <a:t>between </a:t>
            </a:r>
            <a:r>
              <a:rPr lang="en-US" sz="2000" dirty="0">
                <a:solidFill>
                  <a:prstClr val="black"/>
                </a:solidFill>
              </a:rPr>
              <a:t>the two </a:t>
            </a:r>
            <a:endParaRPr lang="en-US" sz="2000" dirty="0" smtClean="0">
              <a:solidFill>
                <a:prstClr val="black"/>
              </a:solidFill>
            </a:endParaRPr>
          </a:p>
          <a:p>
            <a:r>
              <a:rPr lang="en-US" sz="2000" dirty="0" smtClean="0">
                <a:solidFill>
                  <a:prstClr val="black"/>
                </a:solidFill>
              </a:rPr>
              <a:t>Zero marks :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FB or FD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19170" y="0"/>
            <a:ext cx="13822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Theory: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79912" y="5157192"/>
            <a:ext cx="3600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 = FA + (AC –DE)  </a:t>
            </a:r>
            <a:r>
              <a:rPr lang="en-US" sz="2000" dirty="0" smtClean="0">
                <a:solidFill>
                  <a:prstClr val="black"/>
                </a:solidFill>
              </a:rPr>
              <a:t>= FA + (5M –5V)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80312" y="5157192"/>
            <a:ext cx="1621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FA + 5 x (LC)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8469" y="6268670"/>
            <a:ext cx="48973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This is precisely the equation we used earlier.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112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44624"/>
            <a:ext cx="22859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 smtClean="0">
                <a:solidFill>
                  <a:prstClr val="black"/>
                </a:solidFill>
              </a:rPr>
              <a:t>Zero error</a:t>
            </a:r>
            <a:endParaRPr lang="en-US" sz="4000" u="sng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478" y="836712"/>
            <a:ext cx="875310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 In the previous section we saw that the size of the object between the jaws is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equal to the distance between the positions of the zero points of main and </a:t>
            </a:r>
            <a:r>
              <a:rPr lang="en-US" sz="2000" dirty="0">
                <a:solidFill>
                  <a:prstClr val="black"/>
                </a:solidFill>
              </a:rPr>
              <a:t>V</a:t>
            </a:r>
            <a:r>
              <a:rPr lang="en-US" sz="2000" dirty="0" smtClean="0">
                <a:solidFill>
                  <a:prstClr val="black"/>
                </a:solidFill>
              </a:rPr>
              <a:t>ernier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scales. It was assumed that when the </a:t>
            </a:r>
            <a:r>
              <a:rPr lang="en-US" sz="2000" smtClean="0">
                <a:solidFill>
                  <a:prstClr val="black"/>
                </a:solidFill>
              </a:rPr>
              <a:t>jaws were </a:t>
            </a:r>
            <a:r>
              <a:rPr lang="en-US" sz="2000" dirty="0" smtClean="0">
                <a:solidFill>
                  <a:prstClr val="black"/>
                </a:solidFill>
              </a:rPr>
              <a:t>closed the zero points coincided.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That is, the instrument has no ‟zero error”.  In </a:t>
            </a:r>
            <a:r>
              <a:rPr lang="en-US" sz="2000" dirty="0">
                <a:solidFill>
                  <a:prstClr val="black"/>
                </a:solidFill>
              </a:rPr>
              <a:t>case the two zero points do </a:t>
            </a:r>
            <a:r>
              <a:rPr lang="en-US" sz="2000" dirty="0" smtClean="0">
                <a:solidFill>
                  <a:prstClr val="black"/>
                </a:solidFill>
              </a:rPr>
              <a:t>not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coincide</a:t>
            </a:r>
            <a:r>
              <a:rPr lang="en-US" sz="2000" dirty="0">
                <a:solidFill>
                  <a:prstClr val="black"/>
                </a:solidFill>
              </a:rPr>
              <a:t>, the instrument </a:t>
            </a:r>
            <a:r>
              <a:rPr lang="en-US" sz="2000" dirty="0" smtClean="0">
                <a:solidFill>
                  <a:prstClr val="black"/>
                </a:solidFill>
              </a:rPr>
              <a:t>is said </a:t>
            </a:r>
            <a:r>
              <a:rPr lang="en-US" sz="2000" dirty="0">
                <a:solidFill>
                  <a:prstClr val="black"/>
                </a:solidFill>
              </a:rPr>
              <a:t>to have </a:t>
            </a:r>
            <a:r>
              <a:rPr lang="en-US" sz="2000" dirty="0" smtClean="0">
                <a:solidFill>
                  <a:prstClr val="black"/>
                </a:solidFill>
              </a:rPr>
              <a:t>a zero error. The zero error can be positive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or negative.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2422629"/>
            <a:ext cx="348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.  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1918" y="2708920"/>
            <a:ext cx="575228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The zero error is positive when the zero point on the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V</a:t>
            </a:r>
            <a:r>
              <a:rPr lang="en-US" sz="2000" dirty="0" smtClean="0">
                <a:solidFill>
                  <a:prstClr val="black"/>
                </a:solidFill>
              </a:rPr>
              <a:t>ernier scale is ahead of the  zero on the main scale.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The zero error needs to be determined and applied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to the measured size estimate. 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For this, determine </a:t>
            </a:r>
          </a:p>
          <a:p>
            <a:r>
              <a:rPr lang="en-US" sz="2000" dirty="0">
                <a:solidFill>
                  <a:prstClr val="black"/>
                </a:solidFill>
              </a:rPr>
              <a:t>t</a:t>
            </a:r>
            <a:r>
              <a:rPr lang="en-US" sz="2000" dirty="0" smtClean="0">
                <a:solidFill>
                  <a:prstClr val="black"/>
                </a:solidFill>
              </a:rPr>
              <a:t>he coinciding </a:t>
            </a:r>
            <a:r>
              <a:rPr lang="en-US" sz="2000" dirty="0">
                <a:solidFill>
                  <a:prstClr val="black"/>
                </a:solidFill>
              </a:rPr>
              <a:t>V</a:t>
            </a:r>
            <a:r>
              <a:rPr lang="en-US" sz="2000" dirty="0" smtClean="0">
                <a:solidFill>
                  <a:prstClr val="black"/>
                </a:solidFill>
              </a:rPr>
              <a:t>ernier division. It is 2</a:t>
            </a:r>
            <a:r>
              <a:rPr lang="en-US" sz="2000" baseline="30000" dirty="0" smtClean="0">
                <a:solidFill>
                  <a:prstClr val="black"/>
                </a:solidFill>
              </a:rPr>
              <a:t>nd</a:t>
            </a:r>
            <a:r>
              <a:rPr lang="en-US" sz="2000" dirty="0" smtClean="0">
                <a:solidFill>
                  <a:prstClr val="black"/>
                </a:solidFill>
              </a:rPr>
              <a:t> in this case.</a:t>
            </a: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8" t="29860" r="73457" b="50555"/>
          <a:stretch/>
        </p:blipFill>
        <p:spPr>
          <a:xfrm>
            <a:off x="185697" y="3284984"/>
            <a:ext cx="3036717" cy="31998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75856" y="4412719"/>
            <a:ext cx="586833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In the figure the zero point  (D) of </a:t>
            </a:r>
            <a:r>
              <a:rPr lang="en-US" sz="2000" dirty="0">
                <a:solidFill>
                  <a:prstClr val="black"/>
                </a:solidFill>
              </a:rPr>
              <a:t>V</a:t>
            </a:r>
            <a:r>
              <a:rPr lang="en-US" sz="2000" dirty="0" smtClean="0">
                <a:solidFill>
                  <a:prstClr val="black"/>
                </a:solidFill>
              </a:rPr>
              <a:t>ernier scale is </a:t>
            </a:r>
          </a:p>
          <a:p>
            <a:r>
              <a:rPr lang="en-US" sz="2000" dirty="0">
                <a:solidFill>
                  <a:prstClr val="black"/>
                </a:solidFill>
              </a:rPr>
              <a:t>a</a:t>
            </a:r>
            <a:r>
              <a:rPr lang="en-US" sz="2000" dirty="0" smtClean="0">
                <a:solidFill>
                  <a:prstClr val="black"/>
                </a:solidFill>
              </a:rPr>
              <a:t>head of that of the mains scale (A) by distance =‟AD”.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Hence the positive zero error = </a:t>
            </a:r>
            <a:r>
              <a:rPr lang="en-US" dirty="0" smtClean="0">
                <a:solidFill>
                  <a:prstClr val="black"/>
                </a:solidFill>
              </a:rPr>
              <a:t>AD</a:t>
            </a:r>
          </a:p>
          <a:p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                                                         </a:t>
            </a:r>
            <a:r>
              <a:rPr lang="en-US" dirty="0">
                <a:solidFill>
                  <a:prstClr val="black"/>
                </a:solidFill>
              </a:rPr>
              <a:t>= AB-DE</a:t>
            </a:r>
          </a:p>
          <a:p>
            <a:r>
              <a:rPr lang="en-US" dirty="0">
                <a:solidFill>
                  <a:prstClr val="black"/>
                </a:solidFill>
              </a:rPr>
              <a:t>                                           </a:t>
            </a:r>
            <a:r>
              <a:rPr lang="en-US" dirty="0" smtClean="0">
                <a:solidFill>
                  <a:prstClr val="black"/>
                </a:solidFill>
              </a:rPr>
              <a:t>               </a:t>
            </a:r>
            <a:r>
              <a:rPr lang="en-US" dirty="0">
                <a:solidFill>
                  <a:prstClr val="black"/>
                </a:solidFill>
              </a:rPr>
              <a:t>= 3M-2V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                                                          =  3 x 0.1 –  2 x .09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                                               </a:t>
            </a:r>
            <a:r>
              <a:rPr lang="en-US" dirty="0" smtClean="0">
                <a:solidFill>
                  <a:prstClr val="black"/>
                </a:solidFill>
              </a:rPr>
              <a:t>           </a:t>
            </a:r>
            <a:r>
              <a:rPr lang="en-US" dirty="0">
                <a:solidFill>
                  <a:prstClr val="black"/>
                </a:solidFill>
              </a:rPr>
              <a:t>= 0.12 cm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136" y="2862846"/>
            <a:ext cx="2457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Positive zero error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0558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4" t="28975" r="72830" b="51508"/>
          <a:stretch/>
        </p:blipFill>
        <p:spPr>
          <a:xfrm>
            <a:off x="69190" y="764704"/>
            <a:ext cx="3113223" cy="30084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260648"/>
            <a:ext cx="2656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Negative  </a:t>
            </a:r>
            <a:r>
              <a:rPr lang="en-US" sz="2400" dirty="0">
                <a:solidFill>
                  <a:prstClr val="black"/>
                </a:solidFill>
              </a:rPr>
              <a:t>zero 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5856" y="476672"/>
            <a:ext cx="567899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The zero error is </a:t>
            </a:r>
            <a:r>
              <a:rPr lang="en-US" sz="2000" dirty="0" smtClean="0">
                <a:solidFill>
                  <a:prstClr val="black"/>
                </a:solidFill>
              </a:rPr>
              <a:t>negative if the </a:t>
            </a:r>
            <a:r>
              <a:rPr lang="en-US" sz="2000" dirty="0">
                <a:solidFill>
                  <a:prstClr val="black"/>
                </a:solidFill>
              </a:rPr>
              <a:t>zero point on </a:t>
            </a:r>
            <a:r>
              <a:rPr lang="en-US" sz="2000" dirty="0" smtClean="0">
                <a:solidFill>
                  <a:prstClr val="black"/>
                </a:solidFill>
              </a:rPr>
              <a:t>the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Vernier </a:t>
            </a:r>
            <a:r>
              <a:rPr lang="en-US" sz="2000" dirty="0">
                <a:solidFill>
                  <a:prstClr val="black"/>
                </a:solidFill>
              </a:rPr>
              <a:t>scale is </a:t>
            </a:r>
            <a:r>
              <a:rPr lang="en-US" sz="2000" dirty="0" smtClean="0">
                <a:solidFill>
                  <a:prstClr val="black"/>
                </a:solidFill>
              </a:rPr>
              <a:t>before  </a:t>
            </a:r>
            <a:r>
              <a:rPr lang="en-US" sz="2000" dirty="0">
                <a:solidFill>
                  <a:prstClr val="black"/>
                </a:solidFill>
              </a:rPr>
              <a:t>the </a:t>
            </a:r>
            <a:r>
              <a:rPr lang="en-US" sz="2000" dirty="0" smtClean="0">
                <a:solidFill>
                  <a:prstClr val="black"/>
                </a:solidFill>
              </a:rPr>
              <a:t>zero on </a:t>
            </a:r>
            <a:r>
              <a:rPr lang="en-US" sz="2000" dirty="0">
                <a:solidFill>
                  <a:prstClr val="black"/>
                </a:solidFill>
              </a:rPr>
              <a:t>the main </a:t>
            </a:r>
            <a:r>
              <a:rPr lang="en-US" sz="2000" dirty="0" smtClean="0">
                <a:solidFill>
                  <a:prstClr val="black"/>
                </a:solidFill>
              </a:rPr>
              <a:t>scale .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endParaRPr lang="en-US" sz="2000" dirty="0" smtClean="0">
              <a:solidFill>
                <a:prstClr val="black"/>
              </a:solidFill>
            </a:endParaRPr>
          </a:p>
          <a:p>
            <a:r>
              <a:rPr lang="en-US" sz="2000" dirty="0" smtClean="0">
                <a:solidFill>
                  <a:prstClr val="black"/>
                </a:solidFill>
              </a:rPr>
              <a:t>The </a:t>
            </a:r>
            <a:r>
              <a:rPr lang="en-US" sz="2000" dirty="0">
                <a:solidFill>
                  <a:prstClr val="black"/>
                </a:solidFill>
              </a:rPr>
              <a:t>zero error needs to be </a:t>
            </a:r>
            <a:r>
              <a:rPr lang="en-US" sz="2000" dirty="0" smtClean="0">
                <a:solidFill>
                  <a:prstClr val="black"/>
                </a:solidFill>
              </a:rPr>
              <a:t>estimated </a:t>
            </a:r>
            <a:r>
              <a:rPr lang="en-US" sz="2000" dirty="0">
                <a:solidFill>
                  <a:prstClr val="black"/>
                </a:solidFill>
              </a:rPr>
              <a:t>and </a:t>
            </a:r>
            <a:r>
              <a:rPr lang="en-US" sz="2000" dirty="0" smtClean="0">
                <a:solidFill>
                  <a:prstClr val="black"/>
                </a:solidFill>
              </a:rPr>
              <a:t>applied to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the measured </a:t>
            </a:r>
            <a:r>
              <a:rPr lang="en-US" sz="2000" dirty="0">
                <a:solidFill>
                  <a:prstClr val="black"/>
                </a:solidFill>
              </a:rPr>
              <a:t>size </a:t>
            </a:r>
            <a:r>
              <a:rPr lang="en-US" sz="2000" dirty="0" smtClean="0">
                <a:solidFill>
                  <a:prstClr val="black"/>
                </a:solidFill>
              </a:rPr>
              <a:t>estimate. For </a:t>
            </a:r>
            <a:r>
              <a:rPr lang="en-US" sz="2000" dirty="0">
                <a:solidFill>
                  <a:prstClr val="black"/>
                </a:solidFill>
              </a:rPr>
              <a:t>this, determine </a:t>
            </a:r>
            <a:r>
              <a:rPr lang="en-US" sz="2000" dirty="0" smtClean="0">
                <a:solidFill>
                  <a:prstClr val="black"/>
                </a:solidFill>
              </a:rPr>
              <a:t> the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coinciding </a:t>
            </a:r>
            <a:r>
              <a:rPr lang="en-US" sz="2000" dirty="0">
                <a:solidFill>
                  <a:prstClr val="black"/>
                </a:solidFill>
              </a:rPr>
              <a:t>Vernier </a:t>
            </a:r>
            <a:r>
              <a:rPr lang="en-US" sz="2000" dirty="0" smtClean="0">
                <a:solidFill>
                  <a:prstClr val="black"/>
                </a:solidFill>
              </a:rPr>
              <a:t>division. It </a:t>
            </a:r>
            <a:r>
              <a:rPr lang="en-US" sz="2000" dirty="0">
                <a:solidFill>
                  <a:prstClr val="black"/>
                </a:solidFill>
              </a:rPr>
              <a:t>is </a:t>
            </a:r>
            <a:r>
              <a:rPr lang="en-US" sz="2000" dirty="0" smtClean="0">
                <a:solidFill>
                  <a:prstClr val="black"/>
                </a:solidFill>
              </a:rPr>
              <a:t>6th </a:t>
            </a:r>
            <a:r>
              <a:rPr lang="en-US" sz="2000" dirty="0">
                <a:solidFill>
                  <a:prstClr val="black"/>
                </a:solidFill>
              </a:rPr>
              <a:t>in this case</a:t>
            </a:r>
            <a:r>
              <a:rPr lang="en-US" sz="2000" dirty="0" smtClean="0">
                <a:solidFill>
                  <a:prstClr val="black"/>
                </a:solidFill>
              </a:rPr>
              <a:t>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6596" y="2060848"/>
            <a:ext cx="58659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Using the same expression as for the positive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zero error,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Zero error         =  distance of zero of </a:t>
            </a:r>
            <a:r>
              <a:rPr lang="en-US" sz="2000" dirty="0">
                <a:solidFill>
                  <a:prstClr val="black"/>
                </a:solidFill>
              </a:rPr>
              <a:t>V</a:t>
            </a:r>
            <a:r>
              <a:rPr lang="en-US" sz="2000" dirty="0" smtClean="0">
                <a:solidFill>
                  <a:prstClr val="black"/>
                </a:solidFill>
              </a:rPr>
              <a:t>ernier scale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                               from  zero of  main scale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                           = AD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                          </a:t>
            </a:r>
            <a:r>
              <a:rPr lang="en-US" sz="2000" dirty="0">
                <a:solidFill>
                  <a:prstClr val="black"/>
                </a:solidFill>
              </a:rPr>
              <a:t>= AB-DE</a:t>
            </a:r>
          </a:p>
          <a:p>
            <a:r>
              <a:rPr lang="en-US" sz="2000" dirty="0">
                <a:solidFill>
                  <a:prstClr val="black"/>
                </a:solidFill>
              </a:rPr>
              <a:t>      </a:t>
            </a:r>
            <a:r>
              <a:rPr lang="en-US" sz="2000" dirty="0" smtClean="0">
                <a:solidFill>
                  <a:prstClr val="black"/>
                </a:solidFill>
              </a:rPr>
              <a:t>                     </a:t>
            </a:r>
            <a:r>
              <a:rPr lang="en-US" sz="2000" dirty="0">
                <a:solidFill>
                  <a:prstClr val="black"/>
                </a:solidFill>
              </a:rPr>
              <a:t>= </a:t>
            </a:r>
            <a:r>
              <a:rPr lang="en-US" sz="2000" dirty="0" smtClean="0">
                <a:solidFill>
                  <a:prstClr val="black"/>
                </a:solidFill>
              </a:rPr>
              <a:t>4M-6V</a:t>
            </a:r>
            <a:endParaRPr lang="en-US" sz="2000" dirty="0">
              <a:solidFill>
                <a:prstClr val="black"/>
              </a:solidFill>
            </a:endParaRPr>
          </a:p>
          <a:p>
            <a:r>
              <a:rPr lang="en-US" sz="2000" dirty="0">
                <a:solidFill>
                  <a:prstClr val="black"/>
                </a:solidFill>
              </a:rPr>
              <a:t>         </a:t>
            </a:r>
            <a:r>
              <a:rPr lang="en-US" sz="2000" dirty="0" smtClean="0">
                <a:solidFill>
                  <a:prstClr val="black"/>
                </a:solidFill>
              </a:rPr>
              <a:t>                  </a:t>
            </a:r>
            <a:r>
              <a:rPr lang="en-US" sz="2000" dirty="0">
                <a:solidFill>
                  <a:prstClr val="black"/>
                </a:solidFill>
              </a:rPr>
              <a:t>= </a:t>
            </a:r>
            <a:r>
              <a:rPr lang="en-US" sz="2000" dirty="0" smtClean="0">
                <a:solidFill>
                  <a:prstClr val="black"/>
                </a:solidFill>
              </a:rPr>
              <a:t>4 x 0.1– 6 x 0.09          </a:t>
            </a:r>
          </a:p>
          <a:p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                          </a:t>
            </a:r>
            <a:r>
              <a:rPr lang="en-US" sz="2000" dirty="0">
                <a:solidFill>
                  <a:prstClr val="black"/>
                </a:solidFill>
              </a:rPr>
              <a:t>= </a:t>
            </a:r>
            <a:r>
              <a:rPr lang="en-US" sz="2000" dirty="0" smtClean="0">
                <a:solidFill>
                  <a:prstClr val="black"/>
                </a:solidFill>
              </a:rPr>
              <a:t>0.4– 0.54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                          </a:t>
            </a:r>
            <a:r>
              <a:rPr lang="en-US" sz="2000">
                <a:solidFill>
                  <a:prstClr val="black"/>
                </a:solidFill>
              </a:rPr>
              <a:t>= </a:t>
            </a:r>
            <a:r>
              <a:rPr lang="en-US" sz="2000" smtClean="0">
                <a:solidFill>
                  <a:prstClr val="black"/>
                </a:solidFill>
              </a:rPr>
              <a:t>– 0.14 </a:t>
            </a:r>
            <a:r>
              <a:rPr lang="en-US" sz="2000" dirty="0">
                <a:solidFill>
                  <a:prstClr val="black"/>
                </a:solidFill>
              </a:rPr>
              <a:t>cm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4386" y="5373216"/>
            <a:ext cx="58444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In both cases ,  the general expression for correction is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True size = measured size – zero error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6093296"/>
            <a:ext cx="52245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Measured size  &gt; true size  for positive zero error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251" y="6445751"/>
            <a:ext cx="5308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Measured size  &lt; true size  for negative zero error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998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1203" y="764704"/>
            <a:ext cx="86081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The method to determine the inner diameter of a hollow cylinder or a ring is the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 same. The object in this case is supported 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between the upper jaws.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1203" y="1772816"/>
            <a:ext cx="86564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The least count of the Vernier caliper determines the theoretical accuracy with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which the measurements can be  made. The more the number of divisions on the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Vernier scale the least count will have a smaller value and the measurements</a:t>
            </a:r>
          </a:p>
          <a:p>
            <a:r>
              <a:rPr lang="en-US" sz="2000" dirty="0">
                <a:solidFill>
                  <a:prstClr val="black"/>
                </a:solidFill>
              </a:rPr>
              <a:t>m</a:t>
            </a:r>
            <a:r>
              <a:rPr lang="en-US" sz="2000" dirty="0" smtClean="0">
                <a:solidFill>
                  <a:prstClr val="black"/>
                </a:solidFill>
              </a:rPr>
              <a:t>ore accurate.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84040" y="430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40770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7847" y="3362761"/>
            <a:ext cx="869000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In practice,  </a:t>
            </a:r>
            <a:r>
              <a:rPr lang="en-US" sz="2000" dirty="0">
                <a:solidFill>
                  <a:prstClr val="black"/>
                </a:solidFill>
              </a:rPr>
              <a:t>the 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measurements </a:t>
            </a:r>
            <a:r>
              <a:rPr lang="en-US" sz="2000" dirty="0" smtClean="0">
                <a:solidFill>
                  <a:prstClr val="black"/>
                </a:solidFill>
              </a:rPr>
              <a:t> may have  random  and  systematic errors. If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one 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makes </a:t>
            </a:r>
            <a:r>
              <a:rPr lang="en-US" sz="2000" dirty="0">
                <a:solidFill>
                  <a:prstClr val="black"/>
                </a:solidFill>
              </a:rPr>
              <a:t>several measurements of the same </a:t>
            </a:r>
            <a:r>
              <a:rPr lang="en-US" sz="2000" dirty="0" smtClean="0">
                <a:solidFill>
                  <a:prstClr val="black"/>
                </a:solidFill>
              </a:rPr>
              <a:t>object,  </a:t>
            </a:r>
            <a:r>
              <a:rPr lang="en-US" sz="2000" dirty="0">
                <a:solidFill>
                  <a:prstClr val="black"/>
                </a:solidFill>
              </a:rPr>
              <a:t>the </a:t>
            </a:r>
            <a:r>
              <a:rPr lang="en-US" sz="2000" dirty="0" smtClean="0">
                <a:solidFill>
                  <a:prstClr val="black"/>
                </a:solidFill>
              </a:rPr>
              <a:t>measured values </a:t>
            </a:r>
            <a:r>
              <a:rPr lang="en-US" sz="2000" dirty="0">
                <a:solidFill>
                  <a:prstClr val="black"/>
                </a:solidFill>
              </a:rPr>
              <a:t>may </a:t>
            </a:r>
            <a:endParaRPr lang="en-US" sz="2000" dirty="0" smtClean="0">
              <a:solidFill>
                <a:prstClr val="black"/>
              </a:solidFill>
            </a:endParaRPr>
          </a:p>
          <a:p>
            <a:r>
              <a:rPr lang="en-US" sz="2000" dirty="0" smtClean="0">
                <a:solidFill>
                  <a:prstClr val="black"/>
                </a:solidFill>
              </a:rPr>
              <a:t>show 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small differences</a:t>
            </a:r>
            <a:r>
              <a:rPr lang="en-US" sz="2000" dirty="0">
                <a:solidFill>
                  <a:prstClr val="black"/>
                </a:solidFill>
              </a:rPr>
              <a:t>.  </a:t>
            </a:r>
            <a:r>
              <a:rPr lang="en-US" sz="2000" dirty="0" smtClean="0">
                <a:solidFill>
                  <a:prstClr val="black"/>
                </a:solidFill>
              </a:rPr>
              <a:t>In case of measurement with the Vernier caliper, the  </a:t>
            </a:r>
          </a:p>
          <a:p>
            <a:r>
              <a:rPr lang="en-US" sz="2000" smtClean="0">
                <a:solidFill>
                  <a:prstClr val="black"/>
                </a:solidFill>
              </a:rPr>
              <a:t>random 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smtClean="0">
                <a:solidFill>
                  <a:prstClr val="black"/>
                </a:solidFill>
              </a:rPr>
              <a:t>error </a:t>
            </a:r>
            <a:r>
              <a:rPr lang="en-US" sz="2000" dirty="0" smtClean="0">
                <a:solidFill>
                  <a:prstClr val="black"/>
                </a:solidFill>
              </a:rPr>
              <a:t>for example may be associated with the uncertainty  in judging the 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coinciding </a:t>
            </a:r>
            <a:r>
              <a:rPr lang="en-US" sz="2000" dirty="0">
                <a:solidFill>
                  <a:prstClr val="black"/>
                </a:solidFill>
              </a:rPr>
              <a:t>V</a:t>
            </a:r>
            <a:r>
              <a:rPr lang="en-US" sz="2000" dirty="0" smtClean="0">
                <a:solidFill>
                  <a:prstClr val="black"/>
                </a:solidFill>
              </a:rPr>
              <a:t>ernier division. For a  simplistic approach, an average of all the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measurements may be taken to be closest to the actual value.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5589240"/>
            <a:ext cx="82239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A more detailed analysis of the errors and their treatment will be taken up in </a:t>
            </a:r>
          </a:p>
          <a:p>
            <a:r>
              <a:rPr lang="en-US" sz="2000" dirty="0" smtClean="0">
                <a:solidFill>
                  <a:prstClr val="black"/>
                </a:solidFill>
              </a:rPr>
              <a:t>a future blog. 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9925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3|2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14.3|10.3|13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9.2|3.9|42.9|1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3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6.5|1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14.7|27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2857</TotalTime>
  <Words>1204</Words>
  <Application>Microsoft Office PowerPoint</Application>
  <PresentationFormat>On-screen Show (4:3)</PresentationFormat>
  <Paragraphs>140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Vernier Caliper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Determination of size</dc:title>
  <dc:creator>rvas</dc:creator>
  <cp:lastModifiedBy>rvas</cp:lastModifiedBy>
  <cp:revision>163</cp:revision>
  <dcterms:created xsi:type="dcterms:W3CDTF">2019-03-22T15:08:56Z</dcterms:created>
  <dcterms:modified xsi:type="dcterms:W3CDTF">2019-05-05T18:18:23Z</dcterms:modified>
</cp:coreProperties>
</file>